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Xgoa7pthXMMORlFLQdm5lBZMC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91C"/>
    <a:srgbClr val="18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34"/>
  </p:normalViewPr>
  <p:slideViewPr>
    <p:cSldViewPr snapToGrid="0" snapToObjects="1" showGuides="1">
      <p:cViewPr varScale="1">
        <p:scale>
          <a:sx n="140" d="100"/>
          <a:sy n="140" d="100"/>
        </p:scale>
        <p:origin x="13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74e67a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8" name="Google Shape;88;gb474e67a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8924748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b8924748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414745545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0" name="Google Shape;230;gb414745545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414745545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b414745545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924748c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b8924748c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924748c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b8924748c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397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414745545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b414745545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414745545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b414745545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66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74e67a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b474e67a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278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41474554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gb41474554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414745545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b414745545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474e67ab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b474e67ab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474e67ab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b474e67ab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41474554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b41474554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474e67ab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b474e67ab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41474554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b41474554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12" Type="http://schemas.openxmlformats.org/officeDocument/2006/relationships/hyperlink" Target="mailto:info@watersurvivalbox.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watersurvivalbox.ch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D3ED08E2-B690-8346-8DDE-3EF1E65BB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349" y="-107152"/>
            <a:ext cx="12473538" cy="6965151"/>
          </a:xfrm>
          <a:prstGeom prst="rect">
            <a:avLst/>
          </a:prstGeom>
        </p:spPr>
      </p:pic>
      <p:pic>
        <p:nvPicPr>
          <p:cNvPr id="92" name="Google Shape;92;gb474e67ab0_0_5" descr="Ein Bild, das Text, ClipArt enthält.&#10;&#10;Automatisch generierte Beschreibu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2875725"/>
            <a:ext cx="5753101" cy="11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negroove_-_Poetry_Of_Things_-_Emotional_Ambient (1).mp3" descr="pinegroove_-_Poetry_Of_Things_-_Emotional_Ambient (1).mp3">
            <a:hlinkClick r:id="" action="ppaction://media"/>
            <a:extLst>
              <a:ext uri="{FF2B5EF4-FFF2-40B4-BE49-F238E27FC236}">
                <a16:creationId xmlns:a16="http://schemas.microsoft.com/office/drawing/2014/main" id="{A6EA0D95-6628-6249-8420-3EFA27914B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82.4313" end="126618.2358"/>
                  <p14:fade in="6019.2059" out="5089.04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56659" y="571201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b8924748c6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75" y="72563"/>
            <a:ext cx="8722526" cy="654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b8924748c6_2_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b8924748c6_2_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b8924748c6_2_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gb8924748c6_2_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gb8924748c6_2_0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b8924748c6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gb8924748c6_2_0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23" name="Google Shape;223;gb8924748c6_2_0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gb8924748c6_2_0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5" name="Google Shape;225;gb8924748c6_2_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32;gb474e67ab0_0_144">
            <a:extLst>
              <a:ext uri="{FF2B5EF4-FFF2-40B4-BE49-F238E27FC236}">
                <a16:creationId xmlns:a16="http://schemas.microsoft.com/office/drawing/2014/main" id="{2D8CB2BA-91BB-6841-A6E2-059B956FC428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2;gb474e67ab0_0_201">
            <a:extLst>
              <a:ext uri="{FF2B5EF4-FFF2-40B4-BE49-F238E27FC236}">
                <a16:creationId xmlns:a16="http://schemas.microsoft.com/office/drawing/2014/main" id="{CC9D4222-E1D0-474C-AA92-A8D87043E2B6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fr-FR" sz="1800" spc="70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Coeur</a:t>
            </a: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- Le filtre WSB </a:t>
            </a:r>
            <a:b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aide une famille de 5 personnes pendant 5 ans</a:t>
            </a:r>
            <a:endParaRPr lang="en-US"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b414745545_0_325"/>
          <p:cNvPicPr preferRelativeResize="0"/>
          <p:nvPr/>
        </p:nvPicPr>
        <p:blipFill rotWithShape="1">
          <a:blip r:embed="rId3">
            <a:alphaModFix/>
          </a:blip>
          <a:srcRect t="16806"/>
          <a:stretch/>
        </p:blipFill>
        <p:spPr>
          <a:xfrm>
            <a:off x="0" y="0"/>
            <a:ext cx="12434126" cy="72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b414745545_0_325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b414745545_0_325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b414745545_0_325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gb414745545_0_325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gb414745545_0_325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b414745545_0_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gb414745545_0_325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40" name="Google Shape;240;gb414745545_0_325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gb414745545_0_325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2" name="Google Shape;242;gb414745545_0_325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32;gb474e67ab0_0_144">
            <a:extLst>
              <a:ext uri="{FF2B5EF4-FFF2-40B4-BE49-F238E27FC236}">
                <a16:creationId xmlns:a16="http://schemas.microsoft.com/office/drawing/2014/main" id="{32B233F7-A34E-BC45-B9F8-1AD9F30C4E2D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2;gb474e67ab0_0_201">
            <a:extLst>
              <a:ext uri="{FF2B5EF4-FFF2-40B4-BE49-F238E27FC236}">
                <a16:creationId xmlns:a16="http://schemas.microsoft.com/office/drawing/2014/main" id="{CFC72A05-6CD4-A54E-82B5-0AA000424EB1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 aidé les gens avec </a:t>
            </a:r>
            <a:b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18 000 boîtes à ce jour</a:t>
            </a:r>
          </a:p>
          <a:p>
            <a:pPr lvl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</a:pP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b414745545_0_457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34651" y="1"/>
            <a:ext cx="12461301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gb414745545_0_457"/>
          <p:cNvCxnSpPr/>
          <p:nvPr/>
        </p:nvCxnSpPr>
        <p:spPr>
          <a:xfrm>
            <a:off x="11419036" y="3571900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gb414745545_0_457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b414745545_0_457"/>
          <p:cNvSpPr txBox="1"/>
          <p:nvPr/>
        </p:nvSpPr>
        <p:spPr>
          <a:xfrm>
            <a:off x="3600446" y="8164500"/>
            <a:ext cx="67437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Google Shape;253;gb414745545_0_457"/>
          <p:cNvSpPr/>
          <p:nvPr/>
        </p:nvSpPr>
        <p:spPr>
          <a:xfrm>
            <a:off x="3400373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b414745545_0_457"/>
          <p:cNvSpPr txBox="1"/>
          <p:nvPr/>
        </p:nvSpPr>
        <p:spPr>
          <a:xfrm>
            <a:off x="3860023" y="2697150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</a:pPr>
            <a:r>
              <a:rPr lang="fr-FR" sz="3600" b="1" cap="all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Aide humanitaire </a:t>
            </a:r>
            <a:endParaRPr sz="3600" b="1" cap="all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55" name="Google Shape;255;gb414745545_0_457"/>
          <p:cNvSpPr txBox="1"/>
          <p:nvPr/>
        </p:nvSpPr>
        <p:spPr>
          <a:xfrm>
            <a:off x="4907773" y="3343275"/>
            <a:ext cx="3594782" cy="17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fr-FR" sz="1600" cap="all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Volontaire &amp; efficace</a:t>
            </a:r>
            <a:endParaRPr lang="de-CH" sz="1600" cap="all" spc="100" dirty="0">
              <a:solidFill>
                <a:srgbClr val="FFFFFF"/>
              </a:solidFill>
              <a:latin typeface="Roboto Condensed"/>
              <a:ea typeface="Roboto Condensed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300"/>
            </a:pPr>
            <a:endParaRPr lang="de-CH" sz="1600" spc="100" dirty="0">
              <a:solidFill>
                <a:srgbClr val="FFFFFF"/>
              </a:solidFill>
              <a:latin typeface="Roboto Condensed"/>
              <a:ea typeface="Roboto Condensed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300"/>
            </a:pPr>
            <a:endParaRPr lang="de-CH" sz="1600" spc="100" dirty="0">
              <a:solidFill>
                <a:srgbClr val="FFFFFF"/>
              </a:solidFill>
              <a:latin typeface="Roboto Condensed"/>
              <a:ea typeface="Roboto Condensed"/>
            </a:endParaRPr>
          </a:p>
          <a:p>
            <a:pPr lvl="0"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300"/>
            </a:pPr>
            <a:endParaRPr sz="1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6" name="Google Shape;256;gb414745545_0_457"/>
          <p:cNvSpPr/>
          <p:nvPr/>
        </p:nvSpPr>
        <p:spPr>
          <a:xfrm>
            <a:off x="2190727" y="2594348"/>
            <a:ext cx="1669200" cy="16692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89;gb414745545_0_570">
            <a:extLst>
              <a:ext uri="{FF2B5EF4-FFF2-40B4-BE49-F238E27FC236}">
                <a16:creationId xmlns:a16="http://schemas.microsoft.com/office/drawing/2014/main" id="{7A4C61E1-2907-2B44-8733-6AE3620154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1889" y="3012746"/>
            <a:ext cx="896489" cy="99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b8924748c6_2_16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b8924748c6_2_16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gb474e67ab0_0_144">
            <a:extLst>
              <a:ext uri="{FF2B5EF4-FFF2-40B4-BE49-F238E27FC236}">
                <a16:creationId xmlns:a16="http://schemas.microsoft.com/office/drawing/2014/main" id="{F3A88A4F-8C5D-A749-A813-7A1D49034B80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gb474e67ab0_0_201">
            <a:extLst>
              <a:ext uri="{FF2B5EF4-FFF2-40B4-BE49-F238E27FC236}">
                <a16:creationId xmlns:a16="http://schemas.microsoft.com/office/drawing/2014/main" id="{8E57A40C-A7F4-6246-8BDB-E38BD1468920}"/>
              </a:ext>
            </a:extLst>
          </p:cNvPr>
          <p:cNvSpPr txBox="1"/>
          <p:nvPr/>
        </p:nvSpPr>
        <p:spPr>
          <a:xfrm>
            <a:off x="515085" y="2750212"/>
            <a:ext cx="5114165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pPr lvl="0"/>
            <a:r>
              <a:rPr lang="fr-FR" dirty="0">
                <a:sym typeface="Roboto Condensed"/>
              </a:rPr>
              <a:t>Travailler avec des organisations de service établies  &amp; Rotary Clubs locaux –</a:t>
            </a:r>
            <a:br>
              <a:rPr lang="fr-FR" dirty="0">
                <a:sym typeface="Roboto Condensed"/>
              </a:rPr>
            </a:br>
            <a:r>
              <a:rPr lang="fr-FR" dirty="0">
                <a:sym typeface="Roboto Condensed"/>
              </a:rPr>
              <a:t> dans le monde entier</a:t>
            </a:r>
          </a:p>
          <a:p>
            <a:pPr lvl="0"/>
            <a:endParaRPr lang="en-US" dirty="0">
              <a:solidFill>
                <a:schemeClr val="bg1"/>
              </a:solidFill>
              <a:cs typeface="Roboto Condensed"/>
              <a:sym typeface="Roboto Condensed"/>
            </a:endParaRPr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sp>
        <p:nvSpPr>
          <p:cNvPr id="10" name="Google Shape;282;gb414745545_0_570">
            <a:extLst>
              <a:ext uri="{FF2B5EF4-FFF2-40B4-BE49-F238E27FC236}">
                <a16:creationId xmlns:a16="http://schemas.microsoft.com/office/drawing/2014/main" id="{3F299ED5-D617-B148-9532-4488EBCE494B}"/>
              </a:ext>
            </a:extLst>
          </p:cNvPr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83;gb414745545_0_570">
            <a:extLst>
              <a:ext uri="{FF2B5EF4-FFF2-40B4-BE49-F238E27FC236}">
                <a16:creationId xmlns:a16="http://schemas.microsoft.com/office/drawing/2014/main" id="{BECD178D-6562-9644-82A0-5C89E8EDDEF7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84;gb414745545_0_570">
            <a:extLst>
              <a:ext uri="{FF2B5EF4-FFF2-40B4-BE49-F238E27FC236}">
                <a16:creationId xmlns:a16="http://schemas.microsoft.com/office/drawing/2014/main" id="{B97BCC1B-368C-DB41-A16C-C504E8D972EF}"/>
              </a:ext>
            </a:extLst>
          </p:cNvPr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285;gb414745545_0_570">
            <a:extLst>
              <a:ext uri="{FF2B5EF4-FFF2-40B4-BE49-F238E27FC236}">
                <a16:creationId xmlns:a16="http://schemas.microsoft.com/office/drawing/2014/main" id="{04A25424-1A3B-1A47-8684-59413967EEB9}"/>
              </a:ext>
            </a:extLst>
          </p:cNvPr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4" name="Google Shape;286;gb414745545_0_570">
              <a:extLst>
                <a:ext uri="{FF2B5EF4-FFF2-40B4-BE49-F238E27FC236}">
                  <a16:creationId xmlns:a16="http://schemas.microsoft.com/office/drawing/2014/main" id="{927432F9-AAC1-CA44-B844-7CC071ED8ACD}"/>
                </a:ext>
              </a:extLst>
            </p:cNvPr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87;gb414745545_0_570">
              <a:extLst>
                <a:ext uri="{FF2B5EF4-FFF2-40B4-BE49-F238E27FC236}">
                  <a16:creationId xmlns:a16="http://schemas.microsoft.com/office/drawing/2014/main" id="{BCF9F7A8-4C32-9B4E-8AD7-BE47D4B940C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88;gb414745545_0_570">
            <a:extLst>
              <a:ext uri="{FF2B5EF4-FFF2-40B4-BE49-F238E27FC236}">
                <a16:creationId xmlns:a16="http://schemas.microsoft.com/office/drawing/2014/main" id="{B3A7621F-4E88-E74D-9132-0B81A7A955A1}"/>
              </a:ext>
            </a:extLst>
          </p:cNvPr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89;gb414745545_0_570">
            <a:extLst>
              <a:ext uri="{FF2B5EF4-FFF2-40B4-BE49-F238E27FC236}">
                <a16:creationId xmlns:a16="http://schemas.microsoft.com/office/drawing/2014/main" id="{9C0B5651-CBDE-A244-AEAD-9D395F82DF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90;gb414745545_0_570">
            <a:extLst>
              <a:ext uri="{FF2B5EF4-FFF2-40B4-BE49-F238E27FC236}">
                <a16:creationId xmlns:a16="http://schemas.microsoft.com/office/drawing/2014/main" id="{2F8FC4E8-927A-1149-954F-879214673FA3}"/>
              </a:ext>
            </a:extLst>
          </p:cNvPr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b8924748c6_2_16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b8924748c6_2_16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gb474e67ab0_0_144">
            <a:extLst>
              <a:ext uri="{FF2B5EF4-FFF2-40B4-BE49-F238E27FC236}">
                <a16:creationId xmlns:a16="http://schemas.microsoft.com/office/drawing/2014/main" id="{F3A88A4F-8C5D-A749-A813-7A1D49034B80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gb474e67ab0_0_201">
            <a:extLst>
              <a:ext uri="{FF2B5EF4-FFF2-40B4-BE49-F238E27FC236}">
                <a16:creationId xmlns:a16="http://schemas.microsoft.com/office/drawing/2014/main" id="{8E57A40C-A7F4-6246-8BDB-E38BD1468920}"/>
              </a:ext>
            </a:extLst>
          </p:cNvPr>
          <p:cNvSpPr txBox="1"/>
          <p:nvPr/>
        </p:nvSpPr>
        <p:spPr>
          <a:xfrm>
            <a:off x="429949" y="2832100"/>
            <a:ext cx="5199301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pPr lvl="0"/>
            <a:r>
              <a:rPr lang="fr-FR" dirty="0">
                <a:solidFill>
                  <a:schemeClr val="lt1"/>
                </a:solidFill>
                <a:cs typeface="Roboto Condensed"/>
                <a:sym typeface="Roboto Condensed"/>
              </a:rPr>
              <a:t>Votre contribution compte:</a:t>
            </a:r>
            <a:br>
              <a:rPr lang="fr-FR" dirty="0">
                <a:solidFill>
                  <a:schemeClr val="lt1"/>
                </a:solidFill>
                <a:cs typeface="Roboto Condensed"/>
                <a:sym typeface="Roboto Condensed"/>
              </a:rPr>
            </a:br>
            <a:r>
              <a:rPr lang="fr-FR" dirty="0">
                <a:solidFill>
                  <a:schemeClr val="lt1"/>
                </a:solidFill>
                <a:cs typeface="Roboto Condensed"/>
                <a:sym typeface="Roboto Condensed"/>
              </a:rPr>
              <a:t>CHF 200.00 coûte une boîte WSB</a:t>
            </a:r>
            <a:br>
              <a:rPr lang="fr-FR" dirty="0">
                <a:solidFill>
                  <a:schemeClr val="lt1"/>
                </a:solidFill>
                <a:cs typeface="Roboto Condensed"/>
                <a:sym typeface="Roboto Condensed"/>
              </a:rPr>
            </a:br>
            <a:endParaRPr lang="fr-FR" dirty="0">
              <a:solidFill>
                <a:schemeClr val="lt1"/>
              </a:solidFill>
              <a:cs typeface="Roboto Condensed"/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sp>
        <p:nvSpPr>
          <p:cNvPr id="10" name="Google Shape;282;gb414745545_0_570">
            <a:extLst>
              <a:ext uri="{FF2B5EF4-FFF2-40B4-BE49-F238E27FC236}">
                <a16:creationId xmlns:a16="http://schemas.microsoft.com/office/drawing/2014/main" id="{3F299ED5-D617-B148-9532-4488EBCE494B}"/>
              </a:ext>
            </a:extLst>
          </p:cNvPr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83;gb414745545_0_570">
            <a:extLst>
              <a:ext uri="{FF2B5EF4-FFF2-40B4-BE49-F238E27FC236}">
                <a16:creationId xmlns:a16="http://schemas.microsoft.com/office/drawing/2014/main" id="{BECD178D-6562-9644-82A0-5C89E8EDDEF7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84;gb414745545_0_570">
            <a:extLst>
              <a:ext uri="{FF2B5EF4-FFF2-40B4-BE49-F238E27FC236}">
                <a16:creationId xmlns:a16="http://schemas.microsoft.com/office/drawing/2014/main" id="{B97BCC1B-368C-DB41-A16C-C504E8D972EF}"/>
              </a:ext>
            </a:extLst>
          </p:cNvPr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285;gb414745545_0_570">
            <a:extLst>
              <a:ext uri="{FF2B5EF4-FFF2-40B4-BE49-F238E27FC236}">
                <a16:creationId xmlns:a16="http://schemas.microsoft.com/office/drawing/2014/main" id="{04A25424-1A3B-1A47-8684-59413967EEB9}"/>
              </a:ext>
            </a:extLst>
          </p:cNvPr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4" name="Google Shape;286;gb414745545_0_570">
              <a:extLst>
                <a:ext uri="{FF2B5EF4-FFF2-40B4-BE49-F238E27FC236}">
                  <a16:creationId xmlns:a16="http://schemas.microsoft.com/office/drawing/2014/main" id="{927432F9-AAC1-CA44-B844-7CC071ED8ACD}"/>
                </a:ext>
              </a:extLst>
            </p:cNvPr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87;gb414745545_0_570">
              <a:extLst>
                <a:ext uri="{FF2B5EF4-FFF2-40B4-BE49-F238E27FC236}">
                  <a16:creationId xmlns:a16="http://schemas.microsoft.com/office/drawing/2014/main" id="{BCF9F7A8-4C32-9B4E-8AD7-BE47D4B940C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88;gb414745545_0_570">
            <a:extLst>
              <a:ext uri="{FF2B5EF4-FFF2-40B4-BE49-F238E27FC236}">
                <a16:creationId xmlns:a16="http://schemas.microsoft.com/office/drawing/2014/main" id="{B3A7621F-4E88-E74D-9132-0B81A7A955A1}"/>
              </a:ext>
            </a:extLst>
          </p:cNvPr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89;gb414745545_0_570">
            <a:extLst>
              <a:ext uri="{FF2B5EF4-FFF2-40B4-BE49-F238E27FC236}">
                <a16:creationId xmlns:a16="http://schemas.microsoft.com/office/drawing/2014/main" id="{9C0B5651-CBDE-A244-AEAD-9D395F82DF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90;gb414745545_0_570">
            <a:extLst>
              <a:ext uri="{FF2B5EF4-FFF2-40B4-BE49-F238E27FC236}">
                <a16:creationId xmlns:a16="http://schemas.microsoft.com/office/drawing/2014/main" id="{2F8FC4E8-927A-1149-954F-879214673FA3}"/>
              </a:ext>
            </a:extLst>
          </p:cNvPr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858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b414745545_0_570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b414745545_0_57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414745545_0_57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b414745545_0_57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b414745545_0_57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5" name="Google Shape;285;gb414745545_0_570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286" name="Google Shape;286;gb414745545_0_570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gb414745545_0_570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gb414745545_0_570"/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b414745545_0_5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b414745545_0_57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132;gb474e67ab0_0_144">
            <a:extLst>
              <a:ext uri="{FF2B5EF4-FFF2-40B4-BE49-F238E27FC236}">
                <a16:creationId xmlns:a16="http://schemas.microsoft.com/office/drawing/2014/main" id="{736E2ADB-8C34-6747-8436-C8A245337F85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54;gb414745545_0_457">
            <a:extLst>
              <a:ext uri="{FF2B5EF4-FFF2-40B4-BE49-F238E27FC236}">
                <a16:creationId xmlns:a16="http://schemas.microsoft.com/office/drawing/2014/main" id="{735A5691-AC59-0F4C-BEA8-66A13074CFB7}"/>
              </a:ext>
            </a:extLst>
          </p:cNvPr>
          <p:cNvSpPr txBox="1"/>
          <p:nvPr/>
        </p:nvSpPr>
        <p:spPr>
          <a:xfrm>
            <a:off x="256047" y="2751918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</a:pPr>
            <a:r>
              <a:rPr lang="fr-FR" sz="3600" b="1" cap="all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Aidez aujourd'hui</a:t>
            </a:r>
            <a:endParaRPr sz="3600" b="1" cap="all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9" name="Google Shape;255;gb414745545_0_457">
            <a:extLst>
              <a:ext uri="{FF2B5EF4-FFF2-40B4-BE49-F238E27FC236}">
                <a16:creationId xmlns:a16="http://schemas.microsoft.com/office/drawing/2014/main" id="{AD73FD1A-2383-4D43-B394-985B3C980343}"/>
              </a:ext>
            </a:extLst>
          </p:cNvPr>
          <p:cNvSpPr txBox="1"/>
          <p:nvPr/>
        </p:nvSpPr>
        <p:spPr>
          <a:xfrm>
            <a:off x="1303796" y="3398043"/>
            <a:ext cx="3702827" cy="140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fr-FR" sz="1600" cap="all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pour les besoins de demain</a:t>
            </a:r>
            <a:endParaRPr lang="de-CH" sz="1600" cap="all" spc="100" dirty="0">
              <a:solidFill>
                <a:srgbClr val="FFFFFF"/>
              </a:solidFill>
              <a:latin typeface="Roboto Condensed"/>
              <a:ea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1600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de-CH" sz="1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b414745545_0_570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32;gb474e67ab0_0_144">
            <a:extLst>
              <a:ext uri="{FF2B5EF4-FFF2-40B4-BE49-F238E27FC236}">
                <a16:creationId xmlns:a16="http://schemas.microsoft.com/office/drawing/2014/main" id="{E443DF90-4C35-5E40-B3AD-A6613AE05804}"/>
              </a:ext>
            </a:extLst>
          </p:cNvPr>
          <p:cNvSpPr/>
          <p:nvPr/>
        </p:nvSpPr>
        <p:spPr>
          <a:xfrm>
            <a:off x="5755174" y="2741100"/>
            <a:ext cx="3522388" cy="1375800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32;gb474e67ab0_0_144">
            <a:extLst>
              <a:ext uri="{FF2B5EF4-FFF2-40B4-BE49-F238E27FC236}">
                <a16:creationId xmlns:a16="http://schemas.microsoft.com/office/drawing/2014/main" id="{4CB910FD-1F95-2A49-A168-BE1A4AFE94E1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b414745545_0_57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414745545_0_57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b414745545_0_57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b414745545_0_57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5" name="Google Shape;285;gb414745545_0_570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286" name="Google Shape;286;gb414745545_0_570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gb414745545_0_570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gb414745545_0_570"/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b414745545_0_5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b414745545_0_57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192;gb474e67ab0_0_201">
            <a:extLst>
              <a:ext uri="{FF2B5EF4-FFF2-40B4-BE49-F238E27FC236}">
                <a16:creationId xmlns:a16="http://schemas.microsoft.com/office/drawing/2014/main" id="{8B3EC857-0CE1-7C4B-8858-25CDB8278F77}"/>
              </a:ext>
            </a:extLst>
          </p:cNvPr>
          <p:cNvSpPr txBox="1"/>
          <p:nvPr/>
        </p:nvSpPr>
        <p:spPr>
          <a:xfrm>
            <a:off x="5755174" y="2832100"/>
            <a:ext cx="352239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22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pPr lvl="0">
              <a:spcAft>
                <a:spcPts val="400"/>
              </a:spcAft>
              <a:buSzPts val="1100"/>
            </a:pPr>
            <a:r>
              <a:rPr lang="fr-FR" dirty="0">
                <a:solidFill>
                  <a:schemeClr val="lt1"/>
                </a:solidFill>
                <a:sym typeface="Roboto Condensed"/>
              </a:rPr>
              <a:t>Les nécessiteux vous remercient pour votre soutien</a:t>
            </a:r>
          </a:p>
          <a:p>
            <a:endParaRPr lang="de-CH" dirty="0">
              <a:sym typeface="Roboto Condensed"/>
            </a:endParaRPr>
          </a:p>
          <a:p>
            <a:endParaRPr lang="de-CH" dirty="0"/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pic>
        <p:nvPicPr>
          <p:cNvPr id="28" name="Google Shape;292;gb414745545_0_570">
            <a:extLst>
              <a:ext uri="{FF2B5EF4-FFF2-40B4-BE49-F238E27FC236}">
                <a16:creationId xmlns:a16="http://schemas.microsoft.com/office/drawing/2014/main" id="{25DF5C9F-F2EE-0A49-91DF-FEE971F3D20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900" y="2963719"/>
            <a:ext cx="287800" cy="2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3;gb414745545_0_570">
            <a:extLst>
              <a:ext uri="{FF2B5EF4-FFF2-40B4-BE49-F238E27FC236}">
                <a16:creationId xmlns:a16="http://schemas.microsoft.com/office/drawing/2014/main" id="{F9E18470-82BE-1B4F-A293-855A2833DC51}"/>
              </a:ext>
            </a:extLst>
          </p:cNvPr>
          <p:cNvSpPr txBox="1"/>
          <p:nvPr/>
        </p:nvSpPr>
        <p:spPr>
          <a:xfrm>
            <a:off x="1020550" y="2866415"/>
            <a:ext cx="2773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+41 79 722 79 97 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pic>
        <p:nvPicPr>
          <p:cNvPr id="30" name="Google Shape;294;gb414745545_0_570">
            <a:extLst>
              <a:ext uri="{FF2B5EF4-FFF2-40B4-BE49-F238E27FC236}">
                <a16:creationId xmlns:a16="http://schemas.microsoft.com/office/drawing/2014/main" id="{C258CA1E-B39E-AB4D-A9DC-4C9B4B9D719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6975" y="3328283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95;gb414745545_0_570">
            <a:extLst>
              <a:ext uri="{FF2B5EF4-FFF2-40B4-BE49-F238E27FC236}">
                <a16:creationId xmlns:a16="http://schemas.microsoft.com/office/drawing/2014/main" id="{44A8968A-A3D5-B84E-9FB1-F343801BB25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3514" y="3652696"/>
            <a:ext cx="294573" cy="29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gb414745545_0_570">
            <a:extLst>
              <a:ext uri="{FF2B5EF4-FFF2-40B4-BE49-F238E27FC236}">
                <a16:creationId xmlns:a16="http://schemas.microsoft.com/office/drawing/2014/main" id="{9AE8BE2A-78A8-7441-9511-31AF8C76AF15}"/>
              </a:ext>
            </a:extLst>
          </p:cNvPr>
          <p:cNvSpPr txBox="1"/>
          <p:nvPr/>
        </p:nvSpPr>
        <p:spPr>
          <a:xfrm>
            <a:off x="1020550" y="3187956"/>
            <a:ext cx="3021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www.watersurvivalbox.ch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33" name="Google Shape;297;gb414745545_0_570">
            <a:extLst>
              <a:ext uri="{FF2B5EF4-FFF2-40B4-BE49-F238E27FC236}">
                <a16:creationId xmlns:a16="http://schemas.microsoft.com/office/drawing/2014/main" id="{98E5BCE4-D149-1340-8150-485072E03566}"/>
              </a:ext>
            </a:extLst>
          </p:cNvPr>
          <p:cNvSpPr txBox="1"/>
          <p:nvPr/>
        </p:nvSpPr>
        <p:spPr>
          <a:xfrm>
            <a:off x="1020550" y="3554591"/>
            <a:ext cx="3021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info@watersurvivalbox.ch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819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41964454-8180-1748-80D4-F0ED94CA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49" y="-107152"/>
            <a:ext cx="12473538" cy="6965151"/>
          </a:xfrm>
          <a:prstGeom prst="rect">
            <a:avLst/>
          </a:prstGeom>
        </p:spPr>
      </p:pic>
      <p:pic>
        <p:nvPicPr>
          <p:cNvPr id="92" name="Google Shape;92;gb474e67ab0_0_5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875725"/>
            <a:ext cx="5753101" cy="11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b474e67ab0_0_5"/>
          <p:cNvSpPr/>
          <p:nvPr/>
        </p:nvSpPr>
        <p:spPr>
          <a:xfrm>
            <a:off x="304800" y="3963250"/>
            <a:ext cx="5753100" cy="9924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b474e67ab0_0_5"/>
          <p:cNvSpPr txBox="1"/>
          <p:nvPr/>
        </p:nvSpPr>
        <p:spPr>
          <a:xfrm>
            <a:off x="279399" y="4091243"/>
            <a:ext cx="5753101" cy="11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</a:pPr>
            <a:r>
              <a:rPr lang="fr-FR" sz="1900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Eau potable dans les zones sinistrées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3000"/>
            </a:pPr>
            <a:endParaRPr lang="en-US" sz="1900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9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b414745545_0_21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1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b414745545_0_21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b414745545_0_21"/>
          <p:cNvSpPr/>
          <p:nvPr/>
        </p:nvSpPr>
        <p:spPr>
          <a:xfrm>
            <a:off x="3400374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b414745545_0_21"/>
          <p:cNvSpPr txBox="1"/>
          <p:nvPr/>
        </p:nvSpPr>
        <p:spPr>
          <a:xfrm>
            <a:off x="3709087" y="2697150"/>
            <a:ext cx="6179337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EAU POTABLE PROPRE</a:t>
            </a:r>
          </a:p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endParaRPr lang="de-CH"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endParaRPr lang="de-CH"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 spc="1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gb414745545_0_21"/>
          <p:cNvSpPr txBox="1"/>
          <p:nvPr/>
        </p:nvSpPr>
        <p:spPr>
          <a:xfrm>
            <a:off x="4470400" y="3343275"/>
            <a:ext cx="4459174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CH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 BESOIN HUMAIN FONDAMENTAL </a:t>
            </a:r>
          </a:p>
        </p:txBody>
      </p:sp>
      <p:grpSp>
        <p:nvGrpSpPr>
          <p:cNvPr id="105" name="Google Shape;105;gb414745545_0_21"/>
          <p:cNvGrpSpPr/>
          <p:nvPr/>
        </p:nvGrpSpPr>
        <p:grpSpPr>
          <a:xfrm>
            <a:off x="2190727" y="2594348"/>
            <a:ext cx="1669294" cy="1669294"/>
            <a:chOff x="10958296" y="270310"/>
            <a:chExt cx="921600" cy="921600"/>
          </a:xfrm>
        </p:grpSpPr>
        <p:sp>
          <p:nvSpPr>
            <p:cNvPr id="106" name="Google Shape;106;gb414745545_0_21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gb414745545_0_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b414745545_0_615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b414745545_0_615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gb414745545_0_615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15" name="Google Shape;115;gb414745545_0_615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gb414745545_0_6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gb414745545_0_615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8" name="Google Shape;118;gb414745545_0_615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19" name="Google Shape;119;gb414745545_0_615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gb414745545_0_615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gb414745545_0_615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22" name="Google Shape;122;gb414745545_0_615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gb414745545_0_615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4" name="Google Shape;124;gb414745545_0_615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gb414745545_0_615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b414745545_0_615"/>
          <p:cNvSpPr txBox="1"/>
          <p:nvPr/>
        </p:nvSpPr>
        <p:spPr>
          <a:xfrm>
            <a:off x="429850" y="28421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environ 700 millions de personnes dans le besoin </a:t>
            </a:r>
            <a:b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dans le monde - sans eau potable </a:t>
            </a: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b474e67ab0_0_144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b474e67ab0_0_144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gb474e67ab0_0_144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34" name="Google Shape;134;gb474e67ab0_0_144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gb474e67ab0_0_1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6" name="Google Shape;136;gb474e67ab0_0_144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7" name="Google Shape;137;gb474e67ab0_0_144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38" name="Google Shape;138;gb474e67ab0_0_144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" name="Google Shape;139;gb474e67ab0_0_144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gb474e67ab0_0_144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41" name="Google Shape;141;gb474e67ab0_0_144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gb474e67ab0_0_144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" name="Google Shape;143;gb474e67ab0_0_144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gb474e67ab0_0_144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b474e67ab0_0_144"/>
          <p:cNvSpPr txBox="1"/>
          <p:nvPr/>
        </p:nvSpPr>
        <p:spPr>
          <a:xfrm>
            <a:off x="429950" y="28294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Dans les zones sinistrées, l'approvisionnement </a:t>
            </a:r>
            <a:b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fr-FR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 eau potable s'effondre d'abord</a:t>
            </a: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b474e67ab0_0_162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474e67ab0_0_162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gb474e67ab0_0_162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53" name="Google Shape;153;gb474e67ab0_0_162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gb474e67ab0_0_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" name="Google Shape;155;gb474e67ab0_0_162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6" name="Google Shape;156;gb474e67ab0_0_162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57" name="Google Shape;157;gb474e67ab0_0_162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gb474e67ab0_0_162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gb474e67ab0_0_162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60" name="Google Shape;160;gb474e67ab0_0_162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gb474e67ab0_0_162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2" name="Google Shape;162;gb474e67ab0_0_162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3" name="Google Shape;163;gb474e67ab0_0_162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b474e67ab0_0_162"/>
          <p:cNvSpPr txBox="1"/>
          <p:nvPr/>
        </p:nvSpPr>
        <p:spPr>
          <a:xfrm>
            <a:off x="429950" y="28294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fr-FR" sz="18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L'eau disponible est souvent contaminée - avec des conséquences mortelles</a:t>
            </a: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spc="7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b414745545_0_173"/>
          <p:cNvPicPr preferRelativeResize="0"/>
          <p:nvPr/>
        </p:nvPicPr>
        <p:blipFill rotWithShape="1">
          <a:blip r:embed="rId3">
            <a:alphaModFix/>
          </a:blip>
          <a:srcRect l="-623" t="7951" b="5045"/>
          <a:stretch/>
        </p:blipFill>
        <p:spPr>
          <a:xfrm>
            <a:off x="-209550" y="-228600"/>
            <a:ext cx="12401550" cy="710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b414745545_0_173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b414745545_0_173"/>
          <p:cNvSpPr/>
          <p:nvPr/>
        </p:nvSpPr>
        <p:spPr>
          <a:xfrm>
            <a:off x="3400373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b414745545_0_173"/>
          <p:cNvSpPr txBox="1"/>
          <p:nvPr/>
        </p:nvSpPr>
        <p:spPr>
          <a:xfrm>
            <a:off x="3860023" y="2697150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UNE</a:t>
            </a:r>
            <a:r>
              <a:rPr lang="de-CH" sz="40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BOîTE</a:t>
            </a:r>
            <a:endParaRPr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73" name="Google Shape;173;gb414745545_0_173"/>
          <p:cNvSpPr txBox="1"/>
          <p:nvPr/>
        </p:nvSpPr>
        <p:spPr>
          <a:xfrm>
            <a:off x="4907773" y="3343275"/>
            <a:ext cx="3602700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2200"/>
            </a:pPr>
            <a:r>
              <a:rPr lang="de-CH" sz="1600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QUI SAUVE DES VIES</a:t>
            </a:r>
            <a:endParaRPr sz="1600" spc="100" dirty="0">
              <a:solidFill>
                <a:srgbClr val="FFFFFF"/>
              </a:solidFill>
              <a:latin typeface="Roboto Condensed"/>
              <a:ea typeface="Roboto Condensed"/>
              <a:sym typeface="Calibri"/>
            </a:endParaRPr>
          </a:p>
        </p:txBody>
      </p:sp>
      <p:sp>
        <p:nvSpPr>
          <p:cNvPr id="174" name="Google Shape;174;gb414745545_0_173"/>
          <p:cNvSpPr/>
          <p:nvPr/>
        </p:nvSpPr>
        <p:spPr>
          <a:xfrm>
            <a:off x="2190727" y="2594348"/>
            <a:ext cx="1669294" cy="1669294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b414745545_0_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9299" y="2967800"/>
            <a:ext cx="1032150" cy="9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9;gb414745545_0_173">
            <a:extLst>
              <a:ext uri="{FF2B5EF4-FFF2-40B4-BE49-F238E27FC236}">
                <a16:creationId xmlns:a16="http://schemas.microsoft.com/office/drawing/2014/main" id="{FC398675-5637-D548-A13A-28A1DC3549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23" t="7951" b="5045"/>
          <a:stretch/>
        </p:blipFill>
        <p:spPr>
          <a:xfrm>
            <a:off x="-209550" y="-228600"/>
            <a:ext cx="12401550" cy="710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2;gb474e67ab0_0_144">
            <a:extLst>
              <a:ext uri="{FF2B5EF4-FFF2-40B4-BE49-F238E27FC236}">
                <a16:creationId xmlns:a16="http://schemas.microsoft.com/office/drawing/2014/main" id="{30AA6357-1853-AE49-A9CB-489A25EAB0C1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b474e67ab0_0_201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b474e67ab0_0_201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b474e67ab0_0_20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b474e67ab0_0_201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b474e67ab0_0_201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b474e67ab0_0_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gb474e67ab0_0_201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88" name="Google Shape;188;gb474e67ab0_0_201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gb474e67ab0_0_201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0" name="Google Shape;190;gb474e67ab0_0_201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b474e67ab0_0_201"/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</a:pP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Grâce à la Water </a:t>
            </a:r>
            <a:r>
              <a:rPr lang="fr-FR" sz="1800" spc="70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Survival</a:t>
            </a:r>
            <a:r>
              <a:rPr lang="fr-FR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Box : Les personnes dans le besoin bénéficient d'un accès rapide à l'eau potable</a:t>
            </a:r>
          </a:p>
          <a:p>
            <a:pPr lvl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</a:pPr>
            <a:endParaRPr sz="1800" dirty="0">
              <a:solidFill>
                <a:schemeClr val="bg1"/>
              </a:solidFill>
              <a:latin typeface="Roboto Condensed"/>
              <a:ea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Roboto Condensed"/>
              <a:ea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b414745545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75" y="55268"/>
            <a:ext cx="8722526" cy="654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b414745545_0_253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b414745545_0_253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b414745545_0_253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b414745545_0_253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gb414745545_0_253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b414745545_0_2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gb414745545_0_253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05" name="Google Shape;205;gb414745545_0_253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gb414745545_0_253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7" name="Google Shape;207;gb414745545_0_253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32;gb474e67ab0_0_144">
            <a:extLst>
              <a:ext uri="{FF2B5EF4-FFF2-40B4-BE49-F238E27FC236}">
                <a16:creationId xmlns:a16="http://schemas.microsoft.com/office/drawing/2014/main" id="{F404F08C-5D01-2245-9E98-F7564515E10F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92;gb474e67ab0_0_201">
            <a:extLst>
              <a:ext uri="{FF2B5EF4-FFF2-40B4-BE49-F238E27FC236}">
                <a16:creationId xmlns:a16="http://schemas.microsoft.com/office/drawing/2014/main" id="{F0D59D9D-314C-C24C-ABB4-0B9AF881E374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buNone/>
              <a:defRPr sz="1800" spc="7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pPr lvl="0"/>
            <a:r>
              <a:rPr lang="fr-FR" dirty="0">
                <a:solidFill>
                  <a:schemeClr val="bg1"/>
                </a:solidFill>
                <a:sym typeface="Roboto Condensed"/>
              </a:rPr>
              <a:t>Le kit de survie, </a:t>
            </a:r>
            <a:br>
              <a:rPr lang="fr-FR" dirty="0">
                <a:solidFill>
                  <a:schemeClr val="bg1"/>
                </a:solidFill>
                <a:sym typeface="Roboto Condensed"/>
              </a:rPr>
            </a:br>
            <a:r>
              <a:rPr lang="fr-FR" dirty="0">
                <a:solidFill>
                  <a:schemeClr val="bg1"/>
                </a:solidFill>
                <a:sym typeface="Roboto Condensed"/>
              </a:rPr>
              <a:t>pour une aide rapide et durable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Breitbild</PresentationFormat>
  <Paragraphs>29</Paragraphs>
  <Slides>16</Slides>
  <Notes>16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Roboto Condensed</vt:lpstr>
      <vt:lpstr>Calibri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Sutter Bruno</dc:creator>
  <cp:lastModifiedBy>Nadine Ruben</cp:lastModifiedBy>
  <cp:revision>51</cp:revision>
  <dcterms:created xsi:type="dcterms:W3CDTF">2020-12-15T19:37:24Z</dcterms:created>
  <dcterms:modified xsi:type="dcterms:W3CDTF">2022-01-17T15:36:01Z</dcterms:modified>
</cp:coreProperties>
</file>